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1C83-EE26-42BA-9D9B-6F304C328F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356A-2E57-418D-A824-E176E3F16D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1C83-EE26-42BA-9D9B-6F304C328F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356A-2E57-418D-A824-E176E3F16D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1C83-EE26-42BA-9D9B-6F304C328F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356A-2E57-418D-A824-E176E3F16D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1C83-EE26-42BA-9D9B-6F304C328F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356A-2E57-418D-A824-E176E3F16D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1C83-EE26-42BA-9D9B-6F304C328F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356A-2E57-418D-A824-E176E3F16D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1C83-EE26-42BA-9D9B-6F304C328F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356A-2E57-418D-A824-E176E3F16D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1C83-EE26-42BA-9D9B-6F304C328F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356A-2E57-418D-A824-E176E3F16D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1C83-EE26-42BA-9D9B-6F304C328F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356A-2E57-418D-A824-E176E3F16D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1C83-EE26-42BA-9D9B-6F304C328F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356A-2E57-418D-A824-E176E3F16D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1C83-EE26-42BA-9D9B-6F304C328F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356A-2E57-418D-A824-E176E3F16D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1C83-EE26-42BA-9D9B-6F304C328F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B356A-2E57-418D-A824-E176E3F16D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1C83-EE26-42BA-9D9B-6F304C328F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B356A-2E57-418D-A824-E176E3F16D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07" y="0"/>
            <a:ext cx="578859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72" y="4136571"/>
            <a:ext cx="4610601" cy="2481943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1059"/>
          <a:ext cx="5921572" cy="738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3709851"/>
                <a:gridCol w="1724041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latin typeface="+mj-lt"/>
                        </a:rPr>
                        <a:t>序号</a:t>
                      </a:r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latin typeface="+mj-lt"/>
                        </a:rPr>
                        <a:t>描述</a:t>
                      </a:r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+mj-lt"/>
                        </a:rPr>
                        <a:t>1</a:t>
                      </a:r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latin typeface="+mj-lt"/>
                        </a:rPr>
                        <a:t>加技术支持，下设：产品规格书</a:t>
                      </a:r>
                      <a:r>
                        <a:rPr lang="en-US" altLang="zh-CN" sz="1000" dirty="0">
                          <a:latin typeface="+mj-lt"/>
                        </a:rPr>
                        <a:t>/</a:t>
                      </a:r>
                      <a:r>
                        <a:rPr lang="zh-CN" altLang="en-US" sz="1000" dirty="0">
                          <a:latin typeface="+mj-lt"/>
                        </a:rPr>
                        <a:t>操作手册</a:t>
                      </a:r>
                      <a:r>
                        <a:rPr lang="en-US" altLang="zh-CN" sz="1000" dirty="0">
                          <a:latin typeface="+mj-lt"/>
                        </a:rPr>
                        <a:t>/</a:t>
                      </a:r>
                      <a:r>
                        <a:rPr lang="zh-CN" altLang="en-US" sz="1000" dirty="0">
                          <a:latin typeface="+mj-lt"/>
                        </a:rPr>
                        <a:t>安装视频（</a:t>
                      </a:r>
                      <a:r>
                        <a:rPr lang="en-US" altLang="zh-CN" sz="1000" dirty="0">
                          <a:latin typeface="+mj-lt"/>
                        </a:rPr>
                        <a:t>pdf</a:t>
                      </a:r>
                      <a:r>
                        <a:rPr lang="zh-CN" altLang="en-US" sz="1000" dirty="0">
                          <a:latin typeface="+mj-lt"/>
                        </a:rPr>
                        <a:t>，</a:t>
                      </a:r>
                      <a:r>
                        <a:rPr lang="en-US" altLang="zh-CN" sz="1000" dirty="0">
                          <a:latin typeface="+mj-lt"/>
                        </a:rPr>
                        <a:t>MP3</a:t>
                      </a:r>
                      <a:r>
                        <a:rPr lang="zh-CN" altLang="en-US" sz="1000" dirty="0">
                          <a:latin typeface="+mj-lt"/>
                        </a:rPr>
                        <a:t>）</a:t>
                      </a:r>
                      <a:endParaRPr lang="en-US" altLang="zh-CN" sz="1000" dirty="0">
                        <a:latin typeface="+mj-lt"/>
                      </a:endParaRPr>
                    </a:p>
                    <a:p>
                      <a:r>
                        <a:rPr lang="zh-CN" altLang="en-US" sz="1000" dirty="0">
                          <a:latin typeface="+mj-lt"/>
                        </a:rPr>
                        <a:t>希望此类能搜索，输出产品型号</a:t>
                      </a:r>
                      <a:r>
                        <a:rPr lang="en-US" altLang="zh-CN" sz="1000" dirty="0">
                          <a:latin typeface="+mj-lt"/>
                        </a:rPr>
                        <a:t>QSC50KJ4 </a:t>
                      </a:r>
                      <a:r>
                        <a:rPr lang="zh-CN" altLang="en-US" sz="1000" dirty="0">
                          <a:latin typeface="+mj-lt"/>
                        </a:rPr>
                        <a:t>可按名称搜索出：规格书</a:t>
                      </a:r>
                      <a:r>
                        <a:rPr lang="en-US" altLang="zh-CN" sz="1000" dirty="0">
                          <a:latin typeface="+mj-lt"/>
                        </a:rPr>
                        <a:t>/</a:t>
                      </a:r>
                      <a:r>
                        <a:rPr lang="zh-CN" altLang="en-US" sz="1000" dirty="0">
                          <a:latin typeface="+mj-lt"/>
                        </a:rPr>
                        <a:t>操作指引</a:t>
                      </a:r>
                      <a:r>
                        <a:rPr lang="en-US" altLang="zh-CN" sz="1000" dirty="0">
                          <a:latin typeface="+mj-lt"/>
                        </a:rPr>
                        <a:t>/</a:t>
                      </a:r>
                      <a:r>
                        <a:rPr lang="zh-CN" altLang="en-US" sz="1000" dirty="0">
                          <a:latin typeface="+mj-lt"/>
                        </a:rPr>
                        <a:t>安装视频等</a:t>
                      </a:r>
                      <a:endParaRPr lang="zh-CN" altLang="en-US" sz="1000" dirty="0">
                        <a:latin typeface="+mj-lt"/>
                      </a:endParaRPr>
                    </a:p>
                    <a:p>
                      <a:endParaRPr lang="zh-CN" altLang="en-US" sz="1000" dirty="0">
                        <a:latin typeface="+mj-lt"/>
                      </a:endParaRPr>
                    </a:p>
                    <a:p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已添加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”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技术支持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”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导航以及下级导航，不过每个链接是内页的内容是什么？可以搜索的话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,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类似搜索文章这样子吗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?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+mj-lt"/>
                        </a:rPr>
                        <a:t>2</a:t>
                      </a:r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latin typeface="+mj-lt"/>
                        </a:rPr>
                        <a:t>首页</a:t>
                      </a:r>
                      <a:r>
                        <a:rPr lang="en-US" altLang="zh-CN" sz="1000" dirty="0">
                          <a:latin typeface="+mj-lt"/>
                        </a:rPr>
                        <a:t>2</a:t>
                      </a:r>
                      <a:r>
                        <a:rPr lang="zh-CN" altLang="en-US" sz="1000" dirty="0">
                          <a:latin typeface="+mj-lt"/>
                        </a:rPr>
                        <a:t>个横向大图，是否有版权，给个下载选择的地址，或我们自己安排人做</a:t>
                      </a:r>
                      <a:endParaRPr lang="zh-CN" altLang="en-US" sz="1000" dirty="0">
                        <a:latin typeface="+mj-lt"/>
                      </a:endParaRPr>
                    </a:p>
                    <a:p>
                      <a:endParaRPr lang="zh-CN" altLang="en-US" sz="1000" dirty="0">
                        <a:latin typeface="+mj-lt"/>
                      </a:endParaRPr>
                    </a:p>
                    <a:p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【轮播图】可以自己上传图片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【我们的实力】背景需要做一张图片来手动替换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这里应该还需要几张横图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1.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首页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”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我们的实力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”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背景图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2.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新闻中心背景图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3.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+mj-lt"/>
                        </a:rPr>
                        <a:t>公司介绍背景图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</a:tr>
              <a:tr h="350250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+mj-lt"/>
                        </a:rPr>
                        <a:t>3</a:t>
                      </a:r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latin typeface="+mj-lt"/>
                        </a:rPr>
                        <a:t>首页</a:t>
                      </a:r>
                      <a:r>
                        <a:rPr lang="en-US" altLang="zh-CN" sz="1000" dirty="0">
                          <a:latin typeface="+mj-lt"/>
                        </a:rPr>
                        <a:t>【</a:t>
                      </a:r>
                      <a:r>
                        <a:rPr lang="zh-CN" altLang="en-US" sz="1000" dirty="0">
                          <a:latin typeface="+mj-lt"/>
                        </a:rPr>
                        <a:t>所有产品</a:t>
                      </a:r>
                      <a:r>
                        <a:rPr lang="en-US" altLang="zh-CN" sz="1000" dirty="0">
                          <a:latin typeface="+mj-lt"/>
                        </a:rPr>
                        <a:t>】4x3</a:t>
                      </a:r>
                      <a:r>
                        <a:rPr lang="zh-CN" altLang="en-US" sz="1000" dirty="0">
                          <a:latin typeface="+mj-lt"/>
                        </a:rPr>
                        <a:t>格，应该后台可定义。</a:t>
                      </a:r>
                      <a:endParaRPr lang="en-US" altLang="zh-CN" sz="1000" dirty="0">
                        <a:latin typeface="+mj-lt"/>
                      </a:endParaRPr>
                    </a:p>
                    <a:p>
                      <a:r>
                        <a:rPr lang="zh-CN" altLang="en-US" sz="1000" dirty="0">
                          <a:latin typeface="+mj-lt"/>
                        </a:rPr>
                        <a:t>以便：爆款</a:t>
                      </a:r>
                      <a:r>
                        <a:rPr lang="en-US" altLang="zh-CN" sz="1000" dirty="0">
                          <a:latin typeface="+mj-lt"/>
                        </a:rPr>
                        <a:t>/</a:t>
                      </a:r>
                      <a:r>
                        <a:rPr lang="zh-CN" altLang="en-US" sz="1000" dirty="0">
                          <a:latin typeface="+mj-lt"/>
                        </a:rPr>
                        <a:t>推广款，可以自己拉出来</a:t>
                      </a:r>
                      <a:endParaRPr lang="zh-CN" altLang="en-US" sz="1000" dirty="0">
                        <a:latin typeface="+mj-lt"/>
                      </a:endParaRPr>
                    </a:p>
                    <a:p>
                      <a:endParaRPr lang="zh-CN" altLang="en-US" sz="1000" dirty="0">
                        <a:latin typeface="+mj-lt"/>
                      </a:endParaRPr>
                    </a:p>
                    <a:p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+mj-lt"/>
                          <a:sym typeface="+mn-ea"/>
                        </a:rPr>
                        <a:t>这里的产品是按照商品排序和编号来倒叙显示的，需要展示哪些商品可以设置排序（从大到小）</a:t>
                      </a:r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endParaRPr lang="zh-CN" altLang="en-US" sz="1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</a:tr>
              <a:tr h="122143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4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>
                          <a:latin typeface="+mj-lt"/>
                        </a:rPr>
                        <a:t>如</a:t>
                      </a:r>
                      <a:r>
                        <a:rPr lang="en-US" altLang="zh-CN" sz="1000" dirty="0">
                          <a:latin typeface="+mj-lt"/>
                        </a:rPr>
                        <a:t>2</a:t>
                      </a:r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</a:tr>
              <a:tr h="574583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+mj-lt"/>
                        </a:rPr>
                        <a:t>5</a:t>
                      </a:r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000" dirty="0"/>
                        <a:t>目前看来首页是机器翻译，希望后台可以做人工录入，因为中文直接机器翻译许多专业词汇翻译不准。</a:t>
                      </a:r>
                      <a:endParaRPr lang="en-US" altLang="zh-CN" sz="1000" dirty="0"/>
                    </a:p>
                    <a:p>
                      <a:r>
                        <a:rPr lang="zh-CN" altLang="en-US" sz="1000" dirty="0"/>
                        <a:t>同样产品详情</a:t>
                      </a:r>
                      <a:r>
                        <a:rPr lang="en-US" altLang="zh-CN" sz="1000" dirty="0"/>
                        <a:t>/</a:t>
                      </a:r>
                      <a:r>
                        <a:rPr lang="zh-CN" altLang="en-US" sz="1000" dirty="0"/>
                        <a:t>内部表格</a:t>
                      </a:r>
                      <a:r>
                        <a:rPr lang="en-US" altLang="zh-CN" sz="1000" dirty="0"/>
                        <a:t>/</a:t>
                      </a:r>
                      <a:r>
                        <a:rPr lang="zh-CN" altLang="en-US" sz="1000" dirty="0"/>
                        <a:t>分类等都最好能人工录入</a:t>
                      </a:r>
                      <a:endParaRPr lang="en-US" altLang="zh-CN" sz="1000" dirty="0"/>
                    </a:p>
                    <a:p>
                      <a:r>
                        <a:rPr lang="zh-CN" altLang="en-US" sz="1000" dirty="0"/>
                        <a:t>可以用一个</a:t>
                      </a:r>
                      <a:r>
                        <a:rPr lang="zh-CN" altLang="en-US" sz="1000" dirty="0">
                          <a:solidFill>
                            <a:srgbClr val="FF0000"/>
                          </a:solidFill>
                        </a:rPr>
                        <a:t>按钮：机器翻译</a:t>
                      </a:r>
                      <a:r>
                        <a:rPr lang="zh-CN" altLang="en-US" sz="1000" dirty="0"/>
                        <a:t>产生英文后，</a:t>
                      </a:r>
                      <a:r>
                        <a:rPr lang="zh-CN" altLang="en-US" sz="1000" dirty="0">
                          <a:solidFill>
                            <a:srgbClr val="FF0000"/>
                          </a:solidFill>
                        </a:rPr>
                        <a:t>人工</a:t>
                      </a:r>
                      <a:r>
                        <a:rPr lang="zh-CN" altLang="en-US" sz="1000" dirty="0"/>
                        <a:t>阅读</a:t>
                      </a:r>
                      <a:r>
                        <a:rPr lang="zh-CN" altLang="en-US" sz="1000" dirty="0">
                          <a:solidFill>
                            <a:srgbClr val="FF0000"/>
                          </a:solidFill>
                        </a:rPr>
                        <a:t>调整</a:t>
                      </a:r>
                      <a:endParaRPr lang="zh-CN" altLang="en-US" sz="10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altLang="zh-CN" sz="1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1000" b="1" dirty="0">
                          <a:solidFill>
                            <a:srgbClr val="FF0000"/>
                          </a:solidFill>
                        </a:rPr>
                        <a:t>大部分的动态信息是可以自由设置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</a:rPr>
                        <a:t>例如商品标题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</a:rPr>
                        <a:t>在添加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</a:rPr>
                        <a:t>编辑的时候可以输出中文和英文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</a:rPr>
                        <a:t>，如果是静态信息可以发一份对照表我们进行更换</a:t>
                      </a:r>
                      <a:endParaRPr lang="zh-CN" alt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6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6</a:t>
                      </a:r>
                      <a:r>
                        <a:rPr lang="zh-CN" altLang="en-US" sz="1000" dirty="0"/>
                        <a:t>： </a:t>
                      </a:r>
                      <a:r>
                        <a:rPr lang="en-US" altLang="zh-CN" sz="1000" dirty="0"/>
                        <a:t>3</a:t>
                      </a:r>
                      <a:r>
                        <a:rPr lang="zh-CN" altLang="en-US" sz="1000" dirty="0"/>
                        <a:t>个域名，框架可以一样，但是要分产品</a:t>
                      </a:r>
                      <a:endParaRPr lang="zh-CN" altLang="en-US" sz="1000" dirty="0"/>
                    </a:p>
                    <a:p>
                      <a:r>
                        <a:rPr lang="en-US" altLang="zh-CN" sz="1000" dirty="0"/>
                        <a:t>6.1 qyftth.com </a:t>
                      </a:r>
                      <a:r>
                        <a:rPr lang="zh-CN" altLang="en-US" sz="1000" dirty="0"/>
                        <a:t>仅显示 五金冲压产品 （不含光通讯</a:t>
                      </a:r>
                      <a:r>
                        <a:rPr lang="en-US" altLang="zh-CN" sz="1000" dirty="0"/>
                        <a:t>/</a:t>
                      </a:r>
                      <a:r>
                        <a:rPr lang="zh-CN" altLang="en-US" sz="1000" dirty="0"/>
                        <a:t>通讯产品）</a:t>
                      </a:r>
                      <a:endParaRPr lang="zh-CN" altLang="en-US" sz="1000" dirty="0"/>
                    </a:p>
                    <a:p>
                      <a:r>
                        <a:rPr lang="en-US" altLang="zh-CN" sz="1000" dirty="0"/>
                        <a:t>6.2  ysfiber.com </a:t>
                      </a:r>
                      <a:r>
                        <a:rPr lang="zh-CN" altLang="en-US" sz="1000" dirty="0"/>
                        <a:t>全部产品，含五金冲压</a:t>
                      </a:r>
                      <a:r>
                        <a:rPr lang="en-US" altLang="zh-CN" sz="1000" dirty="0"/>
                        <a:t>/</a:t>
                      </a:r>
                      <a:r>
                        <a:rPr lang="zh-CN" altLang="en-US" sz="1000" dirty="0"/>
                        <a:t>光通讯</a:t>
                      </a:r>
                      <a:r>
                        <a:rPr lang="en-US" altLang="zh-CN" sz="1000" dirty="0"/>
                        <a:t>/</a:t>
                      </a:r>
                      <a:r>
                        <a:rPr lang="zh-CN" altLang="en-US" sz="1000" dirty="0"/>
                        <a:t>各种规格书说明书和视频支持等</a:t>
                      </a:r>
                      <a:endParaRPr lang="zh-CN" altLang="en-US" sz="1000" dirty="0"/>
                    </a:p>
                    <a:p>
                      <a:r>
                        <a:rPr lang="en-US" altLang="zh-CN" sz="1000" dirty="0"/>
                        <a:t>6.3 lxftth.com </a:t>
                      </a:r>
                      <a:r>
                        <a:rPr lang="zh-CN" altLang="en-US" sz="1000" dirty="0"/>
                        <a:t>域名，是全部产品（</a:t>
                      </a:r>
                      <a:r>
                        <a:rPr lang="en-US" altLang="zh-CN" sz="1000" dirty="0"/>
                        <a:t>6.2</a:t>
                      </a:r>
                      <a:r>
                        <a:rPr lang="zh-CN" altLang="en-US" sz="1000" dirty="0"/>
                        <a:t>）减去五金冲压件（</a:t>
                      </a:r>
                      <a:r>
                        <a:rPr lang="en-US" altLang="zh-CN" sz="1000" dirty="0"/>
                        <a:t>6.1</a:t>
                      </a:r>
                      <a:r>
                        <a:rPr lang="zh-CN" altLang="en-US" sz="1000" dirty="0"/>
                        <a:t>）</a:t>
                      </a:r>
                      <a:endParaRPr lang="zh-CN" altLang="en-US" sz="1000" dirty="0"/>
                    </a:p>
                    <a:p>
                      <a:endParaRPr lang="zh-CN" altLang="en-US" sz="1000" dirty="0"/>
                    </a:p>
                    <a:p>
                      <a:r>
                        <a:rPr lang="zh-CN" altLang="en-US" sz="1000" b="1" dirty="0">
                          <a:solidFill>
                            <a:srgbClr val="FF0000"/>
                          </a:solidFill>
                        </a:rPr>
                        <a:t>应该需要在添加站点的时候，选择需要显示哪些分类的产品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zh-CN" sz="10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1000" b="1" dirty="0">
                          <a:solidFill>
                            <a:srgbClr val="FF0000"/>
                          </a:solidFill>
                        </a:rPr>
                        <a:t>例如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sym typeface="+mn-ea"/>
                        </a:rPr>
                        <a:t>6.1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sym typeface="+mn-ea"/>
                        </a:rPr>
                        <a:t>选择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sym typeface="+mn-ea"/>
                        </a:rPr>
                        <a:t>”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sym typeface="+mn-ea"/>
                        </a:rPr>
                        <a:t>五金冲压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sym typeface="+mn-ea"/>
                        </a:rPr>
                        <a:t>”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sym typeface="+mn-ea"/>
                        </a:rPr>
                        <a:t>分类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sym typeface="+mn-ea"/>
                        </a:rPr>
                        <a:t>(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sym typeface="+mn-ea"/>
                        </a:rPr>
                        <a:t>这里是可以选择到二级分类吗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sym typeface="+mn-ea"/>
                        </a:rPr>
                        <a:t>,</a:t>
                      </a: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sym typeface="+mn-ea"/>
                        </a:rPr>
                        <a:t>还是只需要选择顶级分类</a:t>
                      </a:r>
                      <a:r>
                        <a:rPr lang="en-US" altLang="zh-CN" sz="1000" b="1" dirty="0">
                          <a:solidFill>
                            <a:srgbClr val="FF0000"/>
                          </a:solidFill>
                          <a:sym typeface="+mn-ea"/>
                        </a:rPr>
                        <a:t>?)</a:t>
                      </a:r>
                      <a:endParaRPr lang="en-US" altLang="zh-CN" sz="1000" b="1" dirty="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任意多边形: 形状 10"/>
          <p:cNvSpPr/>
          <p:nvPr/>
        </p:nvSpPr>
        <p:spPr>
          <a:xfrm>
            <a:off x="3901440" y="226423"/>
            <a:ext cx="5991497" cy="1262743"/>
          </a:xfrm>
          <a:custGeom>
            <a:avLst/>
            <a:gdLst>
              <a:gd name="connsiteX0" fmla="*/ 0 w 5991497"/>
              <a:gd name="connsiteY0" fmla="*/ 452846 h 1262743"/>
              <a:gd name="connsiteX1" fmla="*/ 226423 w 5991497"/>
              <a:gd name="connsiteY1" fmla="*/ 478971 h 1262743"/>
              <a:gd name="connsiteX2" fmla="*/ 583474 w 5991497"/>
              <a:gd name="connsiteY2" fmla="*/ 592183 h 1262743"/>
              <a:gd name="connsiteX3" fmla="*/ 992777 w 5991497"/>
              <a:gd name="connsiteY3" fmla="*/ 722811 h 1262743"/>
              <a:gd name="connsiteX4" fmla="*/ 1541417 w 5991497"/>
              <a:gd name="connsiteY4" fmla="*/ 844731 h 1262743"/>
              <a:gd name="connsiteX5" fmla="*/ 2438400 w 5991497"/>
              <a:gd name="connsiteY5" fmla="*/ 1053737 h 1262743"/>
              <a:gd name="connsiteX6" fmla="*/ 3466011 w 5991497"/>
              <a:gd name="connsiteY6" fmla="*/ 1149531 h 1262743"/>
              <a:gd name="connsiteX7" fmla="*/ 3709851 w 5991497"/>
              <a:gd name="connsiteY7" fmla="*/ 1184366 h 1262743"/>
              <a:gd name="connsiteX8" fmla="*/ 3944983 w 5991497"/>
              <a:gd name="connsiteY8" fmla="*/ 1227908 h 1262743"/>
              <a:gd name="connsiteX9" fmla="*/ 4336869 w 5991497"/>
              <a:gd name="connsiteY9" fmla="*/ 1262743 h 1262743"/>
              <a:gd name="connsiteX10" fmla="*/ 4580709 w 5991497"/>
              <a:gd name="connsiteY10" fmla="*/ 1245326 h 1262743"/>
              <a:gd name="connsiteX11" fmla="*/ 4728754 w 5991497"/>
              <a:gd name="connsiteY11" fmla="*/ 1201783 h 1262743"/>
              <a:gd name="connsiteX12" fmla="*/ 4937760 w 5991497"/>
              <a:gd name="connsiteY12" fmla="*/ 1175657 h 1262743"/>
              <a:gd name="connsiteX13" fmla="*/ 5408023 w 5991497"/>
              <a:gd name="connsiteY13" fmla="*/ 1105988 h 1262743"/>
              <a:gd name="connsiteX14" fmla="*/ 5730240 w 5991497"/>
              <a:gd name="connsiteY14" fmla="*/ 1018903 h 1262743"/>
              <a:gd name="connsiteX15" fmla="*/ 5817326 w 5991497"/>
              <a:gd name="connsiteY15" fmla="*/ 966651 h 1262743"/>
              <a:gd name="connsiteX16" fmla="*/ 5843451 w 5991497"/>
              <a:gd name="connsiteY16" fmla="*/ 931817 h 1262743"/>
              <a:gd name="connsiteX17" fmla="*/ 5860869 w 5991497"/>
              <a:gd name="connsiteY17" fmla="*/ 914400 h 1262743"/>
              <a:gd name="connsiteX18" fmla="*/ 5930537 w 5991497"/>
              <a:gd name="connsiteY18" fmla="*/ 792480 h 1262743"/>
              <a:gd name="connsiteX19" fmla="*/ 5947954 w 5991497"/>
              <a:gd name="connsiteY19" fmla="*/ 740228 h 1262743"/>
              <a:gd name="connsiteX20" fmla="*/ 5974080 w 5991497"/>
              <a:gd name="connsiteY20" fmla="*/ 635726 h 1262743"/>
              <a:gd name="connsiteX21" fmla="*/ 5991497 w 5991497"/>
              <a:gd name="connsiteY21" fmla="*/ 557348 h 1262743"/>
              <a:gd name="connsiteX22" fmla="*/ 5982789 w 5991497"/>
              <a:gd name="connsiteY22" fmla="*/ 217714 h 1262743"/>
              <a:gd name="connsiteX23" fmla="*/ 5965371 w 5991497"/>
              <a:gd name="connsiteY23" fmla="*/ 104503 h 1262743"/>
              <a:gd name="connsiteX24" fmla="*/ 5947954 w 5991497"/>
              <a:gd name="connsiteY24" fmla="*/ 52251 h 1262743"/>
              <a:gd name="connsiteX25" fmla="*/ 5939246 w 5991497"/>
              <a:gd name="connsiteY25" fmla="*/ 26126 h 1262743"/>
              <a:gd name="connsiteX26" fmla="*/ 5939246 w 5991497"/>
              <a:gd name="connsiteY26" fmla="*/ 0 h 126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91497" h="1262743">
                <a:moveTo>
                  <a:pt x="0" y="452846"/>
                </a:moveTo>
                <a:cubicBezTo>
                  <a:pt x="75474" y="461554"/>
                  <a:pt x="151621" y="465673"/>
                  <a:pt x="226423" y="478971"/>
                </a:cubicBezTo>
                <a:cubicBezTo>
                  <a:pt x="370803" y="504638"/>
                  <a:pt x="441709" y="544928"/>
                  <a:pt x="583474" y="592183"/>
                </a:cubicBezTo>
                <a:cubicBezTo>
                  <a:pt x="719339" y="637471"/>
                  <a:pt x="854295" y="686302"/>
                  <a:pt x="992777" y="722811"/>
                </a:cubicBezTo>
                <a:cubicBezTo>
                  <a:pt x="1173929" y="770569"/>
                  <a:pt x="1359099" y="801638"/>
                  <a:pt x="1541417" y="844731"/>
                </a:cubicBezTo>
                <a:cubicBezTo>
                  <a:pt x="1926137" y="935665"/>
                  <a:pt x="2032243" y="984308"/>
                  <a:pt x="2438400" y="1053737"/>
                </a:cubicBezTo>
                <a:cubicBezTo>
                  <a:pt x="2899982" y="1132640"/>
                  <a:pt x="3008310" y="1125442"/>
                  <a:pt x="3466011" y="1149531"/>
                </a:cubicBezTo>
                <a:cubicBezTo>
                  <a:pt x="3547291" y="1161143"/>
                  <a:pt x="3628823" y="1171107"/>
                  <a:pt x="3709851" y="1184366"/>
                </a:cubicBezTo>
                <a:cubicBezTo>
                  <a:pt x="3788515" y="1197238"/>
                  <a:pt x="3866200" y="1215788"/>
                  <a:pt x="3944983" y="1227908"/>
                </a:cubicBezTo>
                <a:cubicBezTo>
                  <a:pt x="4130647" y="1256472"/>
                  <a:pt x="4161086" y="1253953"/>
                  <a:pt x="4336869" y="1262743"/>
                </a:cubicBezTo>
                <a:cubicBezTo>
                  <a:pt x="4418149" y="1256937"/>
                  <a:pt x="4499720" y="1254325"/>
                  <a:pt x="4580709" y="1245326"/>
                </a:cubicBezTo>
                <a:cubicBezTo>
                  <a:pt x="4676028" y="1234735"/>
                  <a:pt x="4628894" y="1219939"/>
                  <a:pt x="4728754" y="1201783"/>
                </a:cubicBezTo>
                <a:cubicBezTo>
                  <a:pt x="4797832" y="1189223"/>
                  <a:pt x="4868913" y="1189426"/>
                  <a:pt x="4937760" y="1175657"/>
                </a:cubicBezTo>
                <a:cubicBezTo>
                  <a:pt x="5267570" y="1109696"/>
                  <a:pt x="5110514" y="1130782"/>
                  <a:pt x="5408023" y="1105988"/>
                </a:cubicBezTo>
                <a:cubicBezTo>
                  <a:pt x="5533415" y="1079590"/>
                  <a:pt x="5611839" y="1069646"/>
                  <a:pt x="5730240" y="1018903"/>
                </a:cubicBezTo>
                <a:cubicBezTo>
                  <a:pt x="5761356" y="1005568"/>
                  <a:pt x="5788297" y="984068"/>
                  <a:pt x="5817326" y="966651"/>
                </a:cubicBezTo>
                <a:cubicBezTo>
                  <a:pt x="5826034" y="955040"/>
                  <a:pt x="5834159" y="942967"/>
                  <a:pt x="5843451" y="931817"/>
                </a:cubicBezTo>
                <a:cubicBezTo>
                  <a:pt x="5848707" y="925509"/>
                  <a:pt x="5855943" y="920969"/>
                  <a:pt x="5860869" y="914400"/>
                </a:cubicBezTo>
                <a:cubicBezTo>
                  <a:pt x="5883801" y="883824"/>
                  <a:pt x="5918967" y="827190"/>
                  <a:pt x="5930537" y="792480"/>
                </a:cubicBezTo>
                <a:cubicBezTo>
                  <a:pt x="5936343" y="775063"/>
                  <a:pt x="5943040" y="757918"/>
                  <a:pt x="5947954" y="740228"/>
                </a:cubicBezTo>
                <a:cubicBezTo>
                  <a:pt x="5957564" y="705632"/>
                  <a:pt x="5967038" y="670935"/>
                  <a:pt x="5974080" y="635726"/>
                </a:cubicBezTo>
                <a:cubicBezTo>
                  <a:pt x="5985136" y="580446"/>
                  <a:pt x="5979199" y="606543"/>
                  <a:pt x="5991497" y="557348"/>
                </a:cubicBezTo>
                <a:cubicBezTo>
                  <a:pt x="5988594" y="444137"/>
                  <a:pt x="5989312" y="330775"/>
                  <a:pt x="5982789" y="217714"/>
                </a:cubicBezTo>
                <a:cubicBezTo>
                  <a:pt x="5980590" y="179596"/>
                  <a:pt x="5973237" y="141865"/>
                  <a:pt x="5965371" y="104503"/>
                </a:cubicBezTo>
                <a:cubicBezTo>
                  <a:pt x="5961589" y="86537"/>
                  <a:pt x="5953760" y="69668"/>
                  <a:pt x="5947954" y="52251"/>
                </a:cubicBezTo>
                <a:cubicBezTo>
                  <a:pt x="5945051" y="43543"/>
                  <a:pt x="5939246" y="35305"/>
                  <a:pt x="5939246" y="26126"/>
                </a:cubicBezTo>
                <a:lnTo>
                  <a:pt x="5939246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>
            <a:off x="3074126" y="1114697"/>
            <a:ext cx="4572000" cy="1062446"/>
          </a:xfrm>
          <a:custGeom>
            <a:avLst/>
            <a:gdLst>
              <a:gd name="connsiteX0" fmla="*/ 0 w 4572000"/>
              <a:gd name="connsiteY0" fmla="*/ 322217 h 1062446"/>
              <a:gd name="connsiteX1" fmla="*/ 1541417 w 4572000"/>
              <a:gd name="connsiteY1" fmla="*/ 844732 h 1062446"/>
              <a:gd name="connsiteX2" fmla="*/ 2394857 w 4572000"/>
              <a:gd name="connsiteY2" fmla="*/ 992777 h 1062446"/>
              <a:gd name="connsiteX3" fmla="*/ 2899954 w 4572000"/>
              <a:gd name="connsiteY3" fmla="*/ 1045029 h 1062446"/>
              <a:gd name="connsiteX4" fmla="*/ 3352800 w 4572000"/>
              <a:gd name="connsiteY4" fmla="*/ 1062446 h 1062446"/>
              <a:gd name="connsiteX5" fmla="*/ 4032068 w 4572000"/>
              <a:gd name="connsiteY5" fmla="*/ 1053737 h 1062446"/>
              <a:gd name="connsiteX6" fmla="*/ 4119154 w 4572000"/>
              <a:gd name="connsiteY6" fmla="*/ 1001486 h 1062446"/>
              <a:gd name="connsiteX7" fmla="*/ 4188823 w 4572000"/>
              <a:gd name="connsiteY7" fmla="*/ 966652 h 1062446"/>
              <a:gd name="connsiteX8" fmla="*/ 4214948 w 4572000"/>
              <a:gd name="connsiteY8" fmla="*/ 949234 h 1062446"/>
              <a:gd name="connsiteX9" fmla="*/ 4319451 w 4572000"/>
              <a:gd name="connsiteY9" fmla="*/ 827314 h 1062446"/>
              <a:gd name="connsiteX10" fmla="*/ 4423954 w 4572000"/>
              <a:gd name="connsiteY10" fmla="*/ 400594 h 1062446"/>
              <a:gd name="connsiteX11" fmla="*/ 4476205 w 4572000"/>
              <a:gd name="connsiteY11" fmla="*/ 148046 h 1062446"/>
              <a:gd name="connsiteX12" fmla="*/ 4537165 w 4572000"/>
              <a:gd name="connsiteY12" fmla="*/ 34834 h 1062446"/>
              <a:gd name="connsiteX13" fmla="*/ 4572000 w 4572000"/>
              <a:gd name="connsiteY13" fmla="*/ 0 h 106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2000" h="1062446">
                <a:moveTo>
                  <a:pt x="0" y="322217"/>
                </a:moveTo>
                <a:cubicBezTo>
                  <a:pt x="393310" y="462685"/>
                  <a:pt x="1084542" y="725870"/>
                  <a:pt x="1541417" y="844732"/>
                </a:cubicBezTo>
                <a:cubicBezTo>
                  <a:pt x="1872197" y="930789"/>
                  <a:pt x="2072544" y="956599"/>
                  <a:pt x="2394857" y="992777"/>
                </a:cubicBezTo>
                <a:cubicBezTo>
                  <a:pt x="2563065" y="1011658"/>
                  <a:pt x="2731136" y="1032751"/>
                  <a:pt x="2899954" y="1045029"/>
                </a:cubicBezTo>
                <a:cubicBezTo>
                  <a:pt x="3050616" y="1055986"/>
                  <a:pt x="3201851" y="1056640"/>
                  <a:pt x="3352800" y="1062446"/>
                </a:cubicBezTo>
                <a:lnTo>
                  <a:pt x="4032068" y="1053737"/>
                </a:lnTo>
                <a:cubicBezTo>
                  <a:pt x="4065814" y="1051053"/>
                  <a:pt x="4088875" y="1016625"/>
                  <a:pt x="4119154" y="1001486"/>
                </a:cubicBezTo>
                <a:cubicBezTo>
                  <a:pt x="4142377" y="989875"/>
                  <a:pt x="4166029" y="979085"/>
                  <a:pt x="4188823" y="966652"/>
                </a:cubicBezTo>
                <a:cubicBezTo>
                  <a:pt x="4198011" y="961640"/>
                  <a:pt x="4207790" y="956870"/>
                  <a:pt x="4214948" y="949234"/>
                </a:cubicBezTo>
                <a:cubicBezTo>
                  <a:pt x="4251556" y="910185"/>
                  <a:pt x="4319451" y="827314"/>
                  <a:pt x="4319451" y="827314"/>
                </a:cubicBezTo>
                <a:cubicBezTo>
                  <a:pt x="4386332" y="626674"/>
                  <a:pt x="4385129" y="652960"/>
                  <a:pt x="4423954" y="400594"/>
                </a:cubicBezTo>
                <a:cubicBezTo>
                  <a:pt x="4478808" y="44037"/>
                  <a:pt x="4399156" y="335164"/>
                  <a:pt x="4476205" y="148046"/>
                </a:cubicBezTo>
                <a:cubicBezTo>
                  <a:pt x="4533731" y="8341"/>
                  <a:pt x="4467231" y="116422"/>
                  <a:pt x="4537165" y="34834"/>
                </a:cubicBezTo>
                <a:cubicBezTo>
                  <a:pt x="4568691" y="-1945"/>
                  <a:pt x="4538706" y="16648"/>
                  <a:pt x="457200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7053943" y="2168434"/>
            <a:ext cx="2185851" cy="2072640"/>
          </a:xfrm>
          <a:custGeom>
            <a:avLst/>
            <a:gdLst>
              <a:gd name="connsiteX0" fmla="*/ 0 w 2185851"/>
              <a:gd name="connsiteY0" fmla="*/ 0 h 2072640"/>
              <a:gd name="connsiteX1" fmla="*/ 148046 w 2185851"/>
              <a:gd name="connsiteY1" fmla="*/ 78377 h 2072640"/>
              <a:gd name="connsiteX2" fmla="*/ 322217 w 2185851"/>
              <a:gd name="connsiteY2" fmla="*/ 269966 h 2072640"/>
              <a:gd name="connsiteX3" fmla="*/ 513806 w 2185851"/>
              <a:gd name="connsiteY3" fmla="*/ 444137 h 2072640"/>
              <a:gd name="connsiteX4" fmla="*/ 1280160 w 2185851"/>
              <a:gd name="connsiteY4" fmla="*/ 905692 h 2072640"/>
              <a:gd name="connsiteX5" fmla="*/ 1611086 w 2185851"/>
              <a:gd name="connsiteY5" fmla="*/ 1184366 h 2072640"/>
              <a:gd name="connsiteX6" fmla="*/ 1933303 w 2185851"/>
              <a:gd name="connsiteY6" fmla="*/ 1410789 h 2072640"/>
              <a:gd name="connsiteX7" fmla="*/ 1976846 w 2185851"/>
              <a:gd name="connsiteY7" fmla="*/ 1454332 h 2072640"/>
              <a:gd name="connsiteX8" fmla="*/ 2037806 w 2185851"/>
              <a:gd name="connsiteY8" fmla="*/ 1593669 h 2072640"/>
              <a:gd name="connsiteX9" fmla="*/ 2133600 w 2185851"/>
              <a:gd name="connsiteY9" fmla="*/ 1802675 h 2072640"/>
              <a:gd name="connsiteX10" fmla="*/ 2151017 w 2185851"/>
              <a:gd name="connsiteY10" fmla="*/ 1924595 h 2072640"/>
              <a:gd name="connsiteX11" fmla="*/ 2159726 w 2185851"/>
              <a:gd name="connsiteY11" fmla="*/ 1976846 h 2072640"/>
              <a:gd name="connsiteX12" fmla="*/ 2185851 w 2185851"/>
              <a:gd name="connsiteY12" fmla="*/ 207264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5851" h="2072640">
                <a:moveTo>
                  <a:pt x="0" y="0"/>
                </a:moveTo>
                <a:cubicBezTo>
                  <a:pt x="49349" y="26126"/>
                  <a:pt x="102137" y="46594"/>
                  <a:pt x="148046" y="78377"/>
                </a:cubicBezTo>
                <a:cubicBezTo>
                  <a:pt x="200890" y="114962"/>
                  <a:pt x="283486" y="231235"/>
                  <a:pt x="322217" y="269966"/>
                </a:cubicBezTo>
                <a:cubicBezTo>
                  <a:pt x="383246" y="330995"/>
                  <a:pt x="443764" y="393707"/>
                  <a:pt x="513806" y="444137"/>
                </a:cubicBezTo>
                <a:cubicBezTo>
                  <a:pt x="1207735" y="943766"/>
                  <a:pt x="729290" y="563773"/>
                  <a:pt x="1280160" y="905692"/>
                </a:cubicBezTo>
                <a:cubicBezTo>
                  <a:pt x="1675478" y="1151062"/>
                  <a:pt x="1313832" y="949992"/>
                  <a:pt x="1611086" y="1184366"/>
                </a:cubicBezTo>
                <a:cubicBezTo>
                  <a:pt x="1714170" y="1265644"/>
                  <a:pt x="1840480" y="1317966"/>
                  <a:pt x="1933303" y="1410789"/>
                </a:cubicBezTo>
                <a:cubicBezTo>
                  <a:pt x="1947817" y="1425303"/>
                  <a:pt x="1964023" y="1438304"/>
                  <a:pt x="1976846" y="1454332"/>
                </a:cubicBezTo>
                <a:cubicBezTo>
                  <a:pt x="2012127" y="1498434"/>
                  <a:pt x="2013897" y="1539331"/>
                  <a:pt x="2037806" y="1593669"/>
                </a:cubicBezTo>
                <a:cubicBezTo>
                  <a:pt x="2202653" y="1968317"/>
                  <a:pt x="2020029" y="1518743"/>
                  <a:pt x="2133600" y="1802675"/>
                </a:cubicBezTo>
                <a:cubicBezTo>
                  <a:pt x="2139406" y="1843315"/>
                  <a:pt x="2144927" y="1883997"/>
                  <a:pt x="2151017" y="1924595"/>
                </a:cubicBezTo>
                <a:cubicBezTo>
                  <a:pt x="2153636" y="1942057"/>
                  <a:pt x="2155443" y="1959716"/>
                  <a:pt x="2159726" y="1976846"/>
                </a:cubicBezTo>
                <a:cubicBezTo>
                  <a:pt x="2203910" y="2153580"/>
                  <a:pt x="2155736" y="1922053"/>
                  <a:pt x="2185851" y="207264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2821577" y="1393371"/>
            <a:ext cx="7306492" cy="383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对话气泡: 矩形 1"/>
          <p:cNvSpPr/>
          <p:nvPr/>
        </p:nvSpPr>
        <p:spPr>
          <a:xfrm>
            <a:off x="4411345" y="1867898"/>
            <a:ext cx="1332411" cy="461554"/>
          </a:xfrm>
          <a:prstGeom prst="wedgeRectCallout">
            <a:avLst>
              <a:gd name="adj1" fmla="val -150069"/>
              <a:gd name="adj2" fmla="val 5426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ln w="0"/>
                <a:solidFill>
                  <a:srgbClr val="00B050"/>
                </a:solidFill>
              </a:rPr>
              <a:t>我们做</a:t>
            </a:r>
            <a:r>
              <a:rPr lang="en-US" altLang="zh-CN" sz="1000" dirty="0">
                <a:ln w="0"/>
                <a:solidFill>
                  <a:srgbClr val="00B050"/>
                </a:solidFill>
              </a:rPr>
              <a:t>2</a:t>
            </a:r>
            <a:r>
              <a:rPr lang="zh-CN" altLang="en-US" sz="1000" dirty="0">
                <a:ln w="0"/>
                <a:solidFill>
                  <a:srgbClr val="00B050"/>
                </a:solidFill>
              </a:rPr>
              <a:t>个轮播图</a:t>
            </a:r>
            <a:endParaRPr lang="en-US" altLang="zh-CN" sz="1000" dirty="0">
              <a:ln w="0"/>
              <a:solidFill>
                <a:srgbClr val="00B050"/>
              </a:solidFill>
            </a:endParaRPr>
          </a:p>
          <a:p>
            <a:pPr algn="ctr"/>
            <a:r>
              <a:rPr lang="zh-CN" altLang="en-US" sz="1000" dirty="0">
                <a:ln w="0"/>
                <a:solidFill>
                  <a:srgbClr val="00B050"/>
                </a:solidFill>
              </a:rPr>
              <a:t>回头帮忙替换</a:t>
            </a:r>
            <a:endParaRPr lang="zh-CN" altLang="en-US" sz="1000" dirty="0">
              <a:ln w="0"/>
              <a:solidFill>
                <a:srgbClr val="00B050"/>
              </a:solidFill>
            </a:endParaRPr>
          </a:p>
        </p:txBody>
      </p:sp>
      <p:sp>
        <p:nvSpPr>
          <p:cNvPr id="3" name="对话气泡: 矩形 2"/>
          <p:cNvSpPr/>
          <p:nvPr/>
        </p:nvSpPr>
        <p:spPr>
          <a:xfrm>
            <a:off x="4410892" y="792480"/>
            <a:ext cx="1757383" cy="696686"/>
          </a:xfrm>
          <a:prstGeom prst="wedgeRectCallout">
            <a:avLst>
              <a:gd name="adj1" fmla="val -97542"/>
              <a:gd name="adj2" fmla="val 2176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ln w="0"/>
                <a:solidFill>
                  <a:srgbClr val="00B050"/>
                </a:solidFill>
              </a:rPr>
              <a:t>可以搜索，获得列表，客户点击进入</a:t>
            </a:r>
            <a:endParaRPr lang="en-US" altLang="zh-CN" sz="1000" dirty="0">
              <a:ln w="0"/>
              <a:solidFill>
                <a:srgbClr val="00B050"/>
              </a:solidFill>
            </a:endParaRPr>
          </a:p>
          <a:p>
            <a:pPr algn="ctr"/>
            <a:endParaRPr lang="zh-CN" altLang="en-US" sz="1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对话气泡: 矩形 3"/>
          <p:cNvSpPr/>
          <p:nvPr/>
        </p:nvSpPr>
        <p:spPr>
          <a:xfrm>
            <a:off x="4342129" y="3094446"/>
            <a:ext cx="1332411" cy="461554"/>
          </a:xfrm>
          <a:prstGeom prst="wedgeRectCallout">
            <a:avLst>
              <a:gd name="adj1" fmla="val -150069"/>
              <a:gd name="adj2" fmla="val 5426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ln w="0"/>
                <a:solidFill>
                  <a:srgbClr val="00B050"/>
                </a:solidFill>
              </a:rPr>
              <a:t>请给截图后台哪里定义爆款</a:t>
            </a:r>
            <a:r>
              <a:rPr lang="en-US" altLang="zh-CN" sz="1000" dirty="0">
                <a:ln w="0"/>
                <a:solidFill>
                  <a:srgbClr val="00B050"/>
                </a:solidFill>
              </a:rPr>
              <a:t>4x3</a:t>
            </a:r>
            <a:r>
              <a:rPr lang="zh-CN" altLang="en-US" sz="1000" dirty="0">
                <a:ln w="0"/>
                <a:solidFill>
                  <a:srgbClr val="00B050"/>
                </a:solidFill>
              </a:rPr>
              <a:t>格</a:t>
            </a:r>
            <a:endParaRPr lang="zh-CN" altLang="en-US" sz="1000" dirty="0">
              <a:ln w="0"/>
              <a:solidFill>
                <a:srgbClr val="00B050"/>
              </a:solidFill>
            </a:endParaRPr>
          </a:p>
        </p:txBody>
      </p:sp>
      <p:sp>
        <p:nvSpPr>
          <p:cNvPr id="5" name="对话气泡: 矩形 4"/>
          <p:cNvSpPr/>
          <p:nvPr/>
        </p:nvSpPr>
        <p:spPr>
          <a:xfrm>
            <a:off x="4342128" y="5012372"/>
            <a:ext cx="1332411" cy="916849"/>
          </a:xfrm>
          <a:prstGeom prst="wedgeRectCallout">
            <a:avLst>
              <a:gd name="adj1" fmla="val -142226"/>
              <a:gd name="adj2" fmla="val 4571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>
                <a:ln w="0"/>
                <a:solidFill>
                  <a:srgbClr val="00B050"/>
                </a:solidFill>
              </a:rPr>
              <a:t>请给截图后台哪里可以直接录入英文</a:t>
            </a:r>
            <a:endParaRPr lang="en-US" altLang="zh-CN" sz="1000" dirty="0">
              <a:ln w="0"/>
              <a:solidFill>
                <a:srgbClr val="00B050"/>
              </a:solidFill>
            </a:endParaRPr>
          </a:p>
          <a:p>
            <a:r>
              <a:rPr lang="zh-CN" altLang="en-US" sz="1000" dirty="0">
                <a:ln w="0"/>
                <a:solidFill>
                  <a:srgbClr val="00B050"/>
                </a:solidFill>
              </a:rPr>
              <a:t>目前一个产品只有一个录入窗口</a:t>
            </a:r>
            <a:endParaRPr lang="en-US" altLang="zh-CN" sz="1000" dirty="0">
              <a:ln w="0"/>
              <a:solidFill>
                <a:srgbClr val="00B050"/>
              </a:solidFill>
            </a:endParaRPr>
          </a:p>
          <a:p>
            <a:r>
              <a:rPr lang="zh-CN" altLang="en-US" sz="1000" dirty="0">
                <a:ln w="0"/>
                <a:solidFill>
                  <a:srgbClr val="00B050"/>
                </a:solidFill>
              </a:rPr>
              <a:t>若选择了中文就没有英文了</a:t>
            </a:r>
            <a:endParaRPr lang="zh-CN" altLang="en-US" sz="1000" dirty="0">
              <a:ln w="0"/>
              <a:solidFill>
                <a:srgbClr val="00B050"/>
              </a:solidFill>
            </a:endParaRPr>
          </a:p>
        </p:txBody>
      </p:sp>
      <p:sp>
        <p:nvSpPr>
          <p:cNvPr id="6" name="对话气泡: 矩形 5"/>
          <p:cNvSpPr/>
          <p:nvPr/>
        </p:nvSpPr>
        <p:spPr>
          <a:xfrm>
            <a:off x="4354377" y="6886347"/>
            <a:ext cx="1332411" cy="916849"/>
          </a:xfrm>
          <a:prstGeom prst="wedgeRectCallout">
            <a:avLst>
              <a:gd name="adj1" fmla="val -142226"/>
              <a:gd name="adj2" fmla="val 4571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>
                <a:ln w="0"/>
                <a:solidFill>
                  <a:srgbClr val="00B050"/>
                </a:solidFill>
              </a:rPr>
              <a:t>仔细阅读</a:t>
            </a:r>
            <a:r>
              <a:rPr lang="en-US" altLang="zh-CN" sz="1000" dirty="0">
                <a:ln w="0"/>
                <a:solidFill>
                  <a:srgbClr val="00B050"/>
                </a:solidFill>
              </a:rPr>
              <a:t>6.1</a:t>
            </a:r>
            <a:r>
              <a:rPr lang="zh-CN" altLang="en-US" sz="1000" dirty="0">
                <a:ln w="0"/>
                <a:solidFill>
                  <a:srgbClr val="00B050"/>
                </a:solidFill>
              </a:rPr>
              <a:t>，</a:t>
            </a:r>
            <a:r>
              <a:rPr lang="en-US" altLang="zh-CN" sz="1000" dirty="0">
                <a:ln w="0"/>
                <a:solidFill>
                  <a:srgbClr val="00B050"/>
                </a:solidFill>
              </a:rPr>
              <a:t>6.2</a:t>
            </a:r>
            <a:r>
              <a:rPr lang="zh-CN" altLang="en-US" sz="1000" dirty="0">
                <a:ln w="0"/>
                <a:solidFill>
                  <a:srgbClr val="00B050"/>
                </a:solidFill>
              </a:rPr>
              <a:t>，</a:t>
            </a:r>
            <a:r>
              <a:rPr lang="en-US" altLang="zh-CN" sz="1000" dirty="0">
                <a:ln w="0"/>
                <a:solidFill>
                  <a:srgbClr val="00B050"/>
                </a:solidFill>
              </a:rPr>
              <a:t>6.3 </a:t>
            </a:r>
            <a:r>
              <a:rPr lang="zh-CN" altLang="en-US" sz="1000" dirty="0">
                <a:ln w="0"/>
                <a:solidFill>
                  <a:srgbClr val="00B050"/>
                </a:solidFill>
              </a:rPr>
              <a:t>三个域名一个后台，但三个域名</a:t>
            </a:r>
            <a:r>
              <a:rPr lang="en-US" altLang="zh-CN" sz="1000" dirty="0">
                <a:ln w="0"/>
                <a:solidFill>
                  <a:srgbClr val="00B050"/>
                </a:solidFill>
              </a:rPr>
              <a:t>3</a:t>
            </a:r>
            <a:r>
              <a:rPr lang="zh-CN" altLang="en-US" sz="1000" dirty="0">
                <a:ln w="0"/>
                <a:solidFill>
                  <a:srgbClr val="00B050"/>
                </a:solidFill>
              </a:rPr>
              <a:t>格框架，不是完全相同的</a:t>
            </a:r>
            <a:endParaRPr lang="zh-CN" altLang="en-US" sz="1000" dirty="0">
              <a:ln w="0"/>
              <a:solidFill>
                <a:srgbClr val="00B050"/>
              </a:solidFill>
            </a:endParaRPr>
          </a:p>
        </p:txBody>
      </p:sp>
      <p:pic>
        <p:nvPicPr>
          <p:cNvPr id="8" name="图片 7" descr="商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360" y="4998720"/>
            <a:ext cx="1979295" cy="939800"/>
          </a:xfrm>
          <a:prstGeom prst="rect">
            <a:avLst/>
          </a:prstGeom>
        </p:spPr>
      </p:pic>
      <p:pic>
        <p:nvPicPr>
          <p:cNvPr id="14" name="图片 13" descr="商品排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360" y="2743835"/>
            <a:ext cx="1741805" cy="826770"/>
          </a:xfrm>
          <a:prstGeom prst="rect">
            <a:avLst/>
          </a:prstGeom>
        </p:spPr>
      </p:pic>
      <p:pic>
        <p:nvPicPr>
          <p:cNvPr id="16" name="图片 15" descr="文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835" y="5938520"/>
            <a:ext cx="1996440" cy="9474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WPS 演示</Application>
  <PresentationFormat>宽屏</PresentationFormat>
  <Paragraphs>71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等线</vt:lpstr>
      <vt:lpstr>等线 Light</vt:lpstr>
      <vt:lpstr>微软雅黑</vt:lpstr>
      <vt:lpstr>Arial Unicode MS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HongYu Liu</dc:creator>
  <cp:lastModifiedBy>SpongeBob</cp:lastModifiedBy>
  <cp:revision>20</cp:revision>
  <dcterms:created xsi:type="dcterms:W3CDTF">2025-07-14T01:07:00Z</dcterms:created>
  <dcterms:modified xsi:type="dcterms:W3CDTF">2025-07-15T08:11:23Z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AE5D539A381E452184A163E89862D4C2_12</vt:lpwstr>
  </property>
  <property fmtid="{D5CDD505-2E9C-101B-9397-08002B2CF9AE}" pid="3" name="KSOProductBuildVer">
    <vt:lpwstr>2052-12.1.0.21915</vt:lpwstr>
  </property>
</Properties>
</file>